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70" r:id="rId3"/>
    <p:sldId id="274" r:id="rId4"/>
    <p:sldId id="272" r:id="rId5"/>
    <p:sldId id="271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9A"/>
    <a:srgbClr val="DF1352"/>
    <a:srgbClr val="DC348C"/>
    <a:srgbClr val="D5FC79"/>
    <a:srgbClr val="F4EDDA"/>
    <a:srgbClr val="0D5427"/>
    <a:srgbClr val="9AF3A0"/>
    <a:srgbClr val="00D7D1"/>
    <a:srgbClr val="E668C2"/>
    <a:srgbClr val="F08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5"/>
    <p:restoredTop sz="94875"/>
  </p:normalViewPr>
  <p:slideViewPr>
    <p:cSldViewPr snapToGrid="0" snapToObjects="1">
      <p:cViewPr>
        <p:scale>
          <a:sx n="81" d="100"/>
          <a:sy n="81" d="100"/>
        </p:scale>
        <p:origin x="346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34C5B-8D56-1E42-9924-5EC5752185E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3AF71-4901-8C4D-88AE-A4E600BC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3AF71-4901-8C4D-88AE-A4E600BC2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BCF-3DF3-1C46-8A5A-C2E671D8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9621-8BA2-3543-A810-7BF88E312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223A-EFED-2E44-8A10-BB6974E4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409-D8EC-594D-A9AE-44794CD1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EC57-AE24-5D4A-967C-AA351553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853-132E-BE44-BCE3-188074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5CC8-ADA0-D242-92FC-327F71E87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20C0-A5DA-5D46-A45C-AA7C2AF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56BF-5B64-9F4E-A94E-B28AC232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AFD0-5E24-864A-AE16-B05BF2B0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352-C3A2-FE42-B5A0-A60FF1871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CAA7D-9D12-1149-8781-274B805C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C08-1313-3745-AB6C-555833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6FC2-99B2-DB4D-9A80-6C23F4C1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6323-61B7-CB4C-A2EE-0DB8995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36F2-DF1A-E040-981B-1BEABFF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F70B-6A88-B540-8BFD-76EAE448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6622-FEA5-D545-B18C-651FE09E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D5852-9DF4-BD4E-B524-8C66AE2E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FAA-991D-234E-A6AB-4697EF8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D42-456C-5949-9399-C305D3F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F6CE-6BAF-B84C-BF7E-9461991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D331-B67E-8D4F-9711-AC3690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428C-8E80-7A4D-9769-9044E7E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1229-3740-954E-A4E0-242E3F8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8214-CC73-B24D-9DEF-8DD5B057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DF6D-915F-7C4E-884D-3CB441242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3564-C894-DE40-A0A8-DF0EFE7B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C608-9ABE-D54B-84B3-F01909E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4383-143D-C146-98FE-2D8E8578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7FCF-EB25-8141-AC65-F49AD9C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8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9A0-DFF9-D049-9107-96D0064F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FD7F-A954-5A40-AEEB-7FE30D26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1AC6-F2C9-524F-9D25-B431FFB5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2E4E-DCB4-DB4E-91EF-B11A3703F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A3DE-AC3D-8D41-BD87-7FB057911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1D25F-FBE0-A344-AB51-96B1827E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B1A86-5B5E-6148-B068-F6A9323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D1C3-BE0F-604D-BE65-7766942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5D2-2A75-5041-B7BB-859BFD1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1DBE7-D41B-774C-AD83-E66FC9E8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D7DC-D8BB-DB49-A542-457D11D9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4F01-57E6-3349-880B-04F2D321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9C64-3FEE-004A-84D2-4E2D306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82A50-7BD4-2347-9A0F-A661D501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6BF3-E155-F94A-8A72-5FF2B6F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727F-1C22-8F48-A35D-4DA2C0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70BD-F4A5-904B-891E-FEEC0EAC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59B7-8EBC-D34E-A0BD-9325CB1E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0A1E-EB93-3C44-9262-8C3223F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33290-64CE-E645-9817-7645B9F8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A70F-20F1-E74D-994D-4C895D05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436-9866-4D4A-8E1B-9AB2775E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CBA5-23BF-FD41-BCF5-66F693A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85B2-0D67-5E47-8738-AB0C41FE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26487-D2D6-1B47-AC15-C586D59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B15A-2F03-CC4B-8396-801E92D8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0148-F349-784B-9109-AB3973BF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FC99E-3F46-8A46-A01C-94AEF294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215C-044E-2E45-AACF-B95C9033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F1B-0232-0E49-AC5E-BC8A1113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BC5C-DEE9-FE41-AC65-A0F3BFD5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D2D7-78A2-4947-89D8-0357D2DB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Los Alamos National Laboratory">
            <a:extLst>
              <a:ext uri="{FF2B5EF4-FFF2-40B4-BE49-F238E27FC236}">
                <a16:creationId xmlns:a16="http://schemas.microsoft.com/office/drawing/2014/main" id="{5174832A-C863-F84D-8759-5388924C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8" y="6317553"/>
            <a:ext cx="1268055" cy="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720" y="6354189"/>
            <a:ext cx="2116836" cy="433951"/>
          </a:xfrm>
          <a:prstGeom prst="rect">
            <a:avLst/>
          </a:prstGeom>
        </p:spPr>
      </p:pic>
      <p:pic>
        <p:nvPicPr>
          <p:cNvPr id="1028" name="Picture 4" descr="ASU logo - official - horizontal">
            <a:extLst>
              <a:ext uri="{FF2B5EF4-FFF2-40B4-BE49-F238E27FC236}">
                <a16:creationId xmlns:a16="http://schemas.microsoft.com/office/drawing/2014/main" id="{F92116F4-F2B1-A044-A4DD-08A5E10C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73" y="6352132"/>
            <a:ext cx="1583366" cy="4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1st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639417" y="2814959"/>
            <a:ext cx="8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Tutorial 0a: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Basic Image manipulation in a Python interactive notebook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639417" y="3219539"/>
            <a:ext cx="33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Luis Aguilera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639417" y="3624119"/>
            <a:ext cx="482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 </a:t>
            </a:r>
            <a:r>
              <a:rPr lang="en-US" dirty="0" err="1">
                <a:solidFill>
                  <a:srgbClr val="0D5427"/>
                </a:solidFill>
                <a:latin typeface="Arial Nova" panose="020B0504020202020204" pitchFamily="34" charset="0"/>
              </a:rPr>
              <a:t>luis.aguilera@colostate.edu</a:t>
            </a:r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97FA61-0FA2-444D-9689-C1621DCE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10216669" y="2238109"/>
            <a:ext cx="1749031" cy="1892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0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Program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4611-4045-3140-B75D-F827ECEB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98" y="1264942"/>
            <a:ext cx="9808862" cy="5046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6BA76B-A5D7-0945-9EC2-5C41DC8E4488}"/>
              </a:ext>
            </a:extLst>
          </p:cNvPr>
          <p:cNvSpPr/>
          <p:nvPr/>
        </p:nvSpPr>
        <p:spPr>
          <a:xfrm>
            <a:off x="2335427" y="5226908"/>
            <a:ext cx="8909222" cy="333633"/>
          </a:xfrm>
          <a:prstGeom prst="rect">
            <a:avLst/>
          </a:prstGeom>
          <a:noFill/>
          <a:ln>
            <a:solidFill>
              <a:srgbClr val="DF1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CC1931-6A03-4E45-B540-78057B101CBD}"/>
              </a:ext>
            </a:extLst>
          </p:cNvPr>
          <p:cNvGrpSpPr>
            <a:grpSpLocks noChangeAspect="1"/>
          </p:cNvGrpSpPr>
          <p:nvPr/>
        </p:nvGrpSpPr>
        <p:grpSpPr>
          <a:xfrm>
            <a:off x="2536994" y="4012204"/>
            <a:ext cx="1168549" cy="1141563"/>
            <a:chOff x="1278675" y="1739595"/>
            <a:chExt cx="1609491" cy="15723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C33849-001A-D048-A0E7-CA3A1C50BB19}"/>
                </a:ext>
              </a:extLst>
            </p:cNvPr>
            <p:cNvSpPr/>
            <p:nvPr/>
          </p:nvSpPr>
          <p:spPr>
            <a:xfrm>
              <a:off x="1278675" y="1739595"/>
              <a:ext cx="1609491" cy="1572321"/>
            </a:xfrm>
            <a:prstGeom prst="ellipse">
              <a:avLst/>
            </a:prstGeom>
            <a:noFill/>
            <a:ln w="28575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Mitochondria with solid fill">
              <a:extLst>
                <a:ext uri="{FF2B5EF4-FFF2-40B4-BE49-F238E27FC236}">
                  <a16:creationId xmlns:a16="http://schemas.microsoft.com/office/drawing/2014/main" id="{9B3DF595-9B48-E449-8F5D-2FF8987B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325333">
              <a:off x="1896232" y="2440028"/>
              <a:ext cx="833525" cy="833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976796-DFD0-F744-B414-4D650DF19627}"/>
                </a:ext>
              </a:extLst>
            </p:cNvPr>
            <p:cNvGrpSpPr/>
            <p:nvPr/>
          </p:nvGrpSpPr>
          <p:grpSpPr>
            <a:xfrm>
              <a:off x="1447051" y="1940328"/>
              <a:ext cx="813673" cy="737170"/>
              <a:chOff x="1447051" y="1940328"/>
              <a:chExt cx="813673" cy="73717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231A388E-52FF-5B49-86B3-6E571B6F3FF0}"/>
                  </a:ext>
                </a:extLst>
              </p:cNvPr>
              <p:cNvSpPr/>
              <p:nvPr/>
            </p:nvSpPr>
            <p:spPr>
              <a:xfrm rot="18947416">
                <a:off x="1447051" y="1940328"/>
                <a:ext cx="813673" cy="737170"/>
              </a:xfrm>
              <a:prstGeom prst="roundRect">
                <a:avLst>
                  <a:gd name="adj" fmla="val 38068"/>
                </a:avLst>
              </a:prstGeom>
              <a:solidFill>
                <a:srgbClr val="DF1352">
                  <a:alpha val="7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06427F1-8BF0-7244-B54C-5A626BDA96E6}"/>
                  </a:ext>
                </a:extLst>
              </p:cNvPr>
              <p:cNvSpPr/>
              <p:nvPr/>
            </p:nvSpPr>
            <p:spPr>
              <a:xfrm>
                <a:off x="1664438" y="2111240"/>
                <a:ext cx="378898" cy="395345"/>
              </a:xfrm>
              <a:prstGeom prst="ellipse">
                <a:avLst/>
              </a:prstGeom>
              <a:solidFill>
                <a:srgbClr val="DF135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E7A2DB21-8187-B747-8D81-2FCFA0350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043" y="2366264"/>
            <a:ext cx="914400" cy="914400"/>
          </a:xfrm>
          <a:prstGeom prst="rect">
            <a:avLst/>
          </a:prstGeom>
        </p:spPr>
      </p:pic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8A4A9A9D-AA2A-AD45-8661-18604D591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3325" y="3531889"/>
            <a:ext cx="914400" cy="914400"/>
          </a:xfrm>
          <a:prstGeom prst="rect">
            <a:avLst/>
          </a:prstGeom>
        </p:spPr>
      </p:pic>
      <p:graphicFrame>
        <p:nvGraphicFramePr>
          <p:cNvPr id="15" name="Table 44">
            <a:extLst>
              <a:ext uri="{FF2B5EF4-FFF2-40B4-BE49-F238E27FC236}">
                <a16:creationId xmlns:a16="http://schemas.microsoft.com/office/drawing/2014/main" id="{30DA8992-9CAD-874C-82A8-8EB5C68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74325"/>
              </p:ext>
            </p:extLst>
          </p:nvPr>
        </p:nvGraphicFramePr>
        <p:xfrm>
          <a:off x="7673797" y="2530820"/>
          <a:ext cx="215267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86">
                  <a:extLst>
                    <a:ext uri="{9D8B030D-6E8A-4147-A177-3AD203B41FA5}">
                      <a16:colId xmlns:a16="http://schemas.microsoft.com/office/drawing/2014/main" val="57542970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4330799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39748118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642313819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688198225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6260397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3715663144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27086433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999367542"/>
                    </a:ext>
                  </a:extLst>
                </a:gridCol>
              </a:tblGrid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80007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1055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387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400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30286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71808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002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099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0572EE-7638-8645-8526-C815FDD8994E}"/>
              </a:ext>
            </a:extLst>
          </p:cNvPr>
          <p:cNvSpPr txBox="1"/>
          <p:nvPr/>
        </p:nvSpPr>
        <p:spPr>
          <a:xfrm>
            <a:off x="2402084" y="524655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object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B5433-7E2F-7F4E-A358-D674CA1357DC}"/>
              </a:ext>
            </a:extLst>
          </p:cNvPr>
          <p:cNvSpPr txBox="1"/>
          <p:nvPr/>
        </p:nvSpPr>
        <p:spPr>
          <a:xfrm>
            <a:off x="3195753" y="2515998"/>
            <a:ext cx="157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Illumination source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E07EA-5655-1242-A95A-FBED5119ABE5}"/>
              </a:ext>
            </a:extLst>
          </p:cNvPr>
          <p:cNvSpPr txBox="1"/>
          <p:nvPr/>
        </p:nvSpPr>
        <p:spPr>
          <a:xfrm>
            <a:off x="4595277" y="4362958"/>
            <a:ext cx="141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Acquisition 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B941AE-76D9-C64A-A311-9912DF5A3496}"/>
              </a:ext>
            </a:extLst>
          </p:cNvPr>
          <p:cNvCxnSpPr>
            <a:cxnSpLocks/>
          </p:cNvCxnSpPr>
          <p:nvPr/>
        </p:nvCxnSpPr>
        <p:spPr>
          <a:xfrm flipV="1">
            <a:off x="5749430" y="2560800"/>
            <a:ext cx="1923373" cy="1399289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6541BE-0AF1-B346-B22D-A87CAA0494E4}"/>
              </a:ext>
            </a:extLst>
          </p:cNvPr>
          <p:cNvCxnSpPr>
            <a:cxnSpLocks/>
          </p:cNvCxnSpPr>
          <p:nvPr/>
        </p:nvCxnSpPr>
        <p:spPr>
          <a:xfrm>
            <a:off x="5725159" y="3960089"/>
            <a:ext cx="1975221" cy="726034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7AA963-DF9B-A047-AAAF-47BFDF6AD6D8}"/>
              </a:ext>
            </a:extLst>
          </p:cNvPr>
          <p:cNvCxnSpPr>
            <a:cxnSpLocks/>
          </p:cNvCxnSpPr>
          <p:nvPr/>
        </p:nvCxnSpPr>
        <p:spPr>
          <a:xfrm>
            <a:off x="3250989" y="3359915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BA916B-CEDA-F040-B94A-35E331EA967D}"/>
              </a:ext>
            </a:extLst>
          </p:cNvPr>
          <p:cNvCxnSpPr>
            <a:cxnSpLocks/>
          </p:cNvCxnSpPr>
          <p:nvPr/>
        </p:nvCxnSpPr>
        <p:spPr>
          <a:xfrm>
            <a:off x="3043627" y="3362414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C97D606-8246-9F4A-A208-8F0A55E34A08}"/>
              </a:ext>
            </a:extLst>
          </p:cNvPr>
          <p:cNvCxnSpPr>
            <a:cxnSpLocks/>
          </p:cNvCxnSpPr>
          <p:nvPr/>
        </p:nvCxnSpPr>
        <p:spPr>
          <a:xfrm>
            <a:off x="2836265" y="3376367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862779-D06B-D84E-ABD3-016974A0DF0E}"/>
              </a:ext>
            </a:extLst>
          </p:cNvPr>
          <p:cNvGrpSpPr/>
          <p:nvPr/>
        </p:nvGrpSpPr>
        <p:grpSpPr>
          <a:xfrm>
            <a:off x="7673801" y="2521599"/>
            <a:ext cx="2135840" cy="2195732"/>
            <a:chOff x="4200670" y="2813775"/>
            <a:chExt cx="793718" cy="8159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B7347BB-AC4A-9943-AAAE-E190886BE759}"/>
                </a:ext>
              </a:extLst>
            </p:cNvPr>
            <p:cNvSpPr/>
            <p:nvPr/>
          </p:nvSpPr>
          <p:spPr>
            <a:xfrm>
              <a:off x="4200670" y="2813775"/>
              <a:ext cx="793718" cy="815975"/>
            </a:xfrm>
            <a:prstGeom prst="roundRect">
              <a:avLst>
                <a:gd name="adj" fmla="val 1397"/>
              </a:avLst>
            </a:prstGeom>
            <a:noFill/>
            <a:ln w="38100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8C31AA-1DC6-0A4E-BCCD-E89229DB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2034" y="2917690"/>
              <a:ext cx="620424" cy="606096"/>
              <a:chOff x="1278675" y="1739595"/>
              <a:chExt cx="1609491" cy="15723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51B1D05-C4EC-FA46-A7B0-3DC2D9A7AA5E}"/>
                  </a:ext>
                </a:extLst>
              </p:cNvPr>
              <p:cNvSpPr/>
              <p:nvPr/>
            </p:nvSpPr>
            <p:spPr>
              <a:xfrm>
                <a:off x="1278675" y="1739595"/>
                <a:ext cx="1609491" cy="1572321"/>
              </a:xfrm>
              <a:prstGeom prst="ellipse">
                <a:avLst/>
              </a:prstGeom>
              <a:noFill/>
              <a:ln w="28575">
                <a:solidFill>
                  <a:srgbClr val="DF13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Mitochondria with solid fill">
                <a:extLst>
                  <a:ext uri="{FF2B5EF4-FFF2-40B4-BE49-F238E27FC236}">
                    <a16:creationId xmlns:a16="http://schemas.microsoft.com/office/drawing/2014/main" id="{96C43CEC-8CF6-B447-AAB6-EB2E80D3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5333">
                <a:off x="1896232" y="2440028"/>
                <a:ext cx="833525" cy="833525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3BDA363-2760-A544-8A99-24AAFE85C337}"/>
                  </a:ext>
                </a:extLst>
              </p:cNvPr>
              <p:cNvGrpSpPr/>
              <p:nvPr/>
            </p:nvGrpSpPr>
            <p:grpSpPr>
              <a:xfrm>
                <a:off x="1447051" y="1940328"/>
                <a:ext cx="813673" cy="737170"/>
                <a:chOff x="1447051" y="1940328"/>
                <a:chExt cx="813673" cy="737170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BC939BA-7EFB-F04A-B976-9B856C5F15F0}"/>
                    </a:ext>
                  </a:extLst>
                </p:cNvPr>
                <p:cNvSpPr/>
                <p:nvPr/>
              </p:nvSpPr>
              <p:spPr>
                <a:xfrm rot="18947416">
                  <a:off x="1447051" y="1940328"/>
                  <a:ext cx="813673" cy="737170"/>
                </a:xfrm>
                <a:prstGeom prst="roundRect">
                  <a:avLst>
                    <a:gd name="adj" fmla="val 38068"/>
                  </a:avLst>
                </a:prstGeom>
                <a:solidFill>
                  <a:srgbClr val="DF1352">
                    <a:alpha val="77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3B3BEF-51B8-EB4A-B03F-1CA5412B5D83}"/>
                    </a:ext>
                  </a:extLst>
                </p:cNvPr>
                <p:cNvSpPr/>
                <p:nvPr/>
              </p:nvSpPr>
              <p:spPr>
                <a:xfrm>
                  <a:off x="1664438" y="2111240"/>
                  <a:ext cx="378898" cy="395345"/>
                </a:xfrm>
                <a:prstGeom prst="ellipse">
                  <a:avLst/>
                </a:prstGeom>
                <a:solidFill>
                  <a:srgbClr val="DF135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DD43599-3BE0-494C-949B-77653F40D69A}"/>
              </a:ext>
            </a:extLst>
          </p:cNvPr>
          <p:cNvSpPr txBox="1"/>
          <p:nvPr/>
        </p:nvSpPr>
        <p:spPr>
          <a:xfrm>
            <a:off x="7307182" y="517471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is a matrix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60283-E7B4-EB4C-91E9-8A60A82095BD}"/>
              </a:ext>
            </a:extLst>
          </p:cNvPr>
          <p:cNvCxnSpPr>
            <a:cxnSpLocks/>
          </p:cNvCxnSpPr>
          <p:nvPr/>
        </p:nvCxnSpPr>
        <p:spPr>
          <a:xfrm flipH="1" flipV="1">
            <a:off x="3825835" y="4062943"/>
            <a:ext cx="918562" cy="82030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76E032-F8D2-F440-9533-DD5B90D89AD1}"/>
              </a:ext>
            </a:extLst>
          </p:cNvPr>
          <p:cNvCxnSpPr>
            <a:cxnSpLocks/>
          </p:cNvCxnSpPr>
          <p:nvPr/>
        </p:nvCxnSpPr>
        <p:spPr>
          <a:xfrm flipH="1">
            <a:off x="4013938" y="4140743"/>
            <a:ext cx="754397" cy="667596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EDC93-38C2-0C40-BB6A-487EC2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4" y="2389842"/>
            <a:ext cx="9901045" cy="42328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B5C8D-6865-9445-A624-B68E1062A629}"/>
              </a:ext>
            </a:extLst>
          </p:cNvPr>
          <p:cNvCxnSpPr>
            <a:cxnSpLocks/>
          </p:cNvCxnSpPr>
          <p:nvPr/>
        </p:nvCxnSpPr>
        <p:spPr>
          <a:xfrm flipV="1">
            <a:off x="4475685" y="2497734"/>
            <a:ext cx="2995544" cy="1917701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CAB59-8897-8C41-916D-3B9C9001B624}"/>
              </a:ext>
            </a:extLst>
          </p:cNvPr>
          <p:cNvCxnSpPr>
            <a:cxnSpLocks/>
          </p:cNvCxnSpPr>
          <p:nvPr/>
        </p:nvCxnSpPr>
        <p:spPr>
          <a:xfrm>
            <a:off x="4475685" y="4542434"/>
            <a:ext cx="2995544" cy="1955800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907-EEB2-3A45-AEE9-E56AEFA1CE0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316165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Image sequence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F9BEACA-F46F-494E-B456-62374E87E696}"/>
              </a:ext>
            </a:extLst>
          </p:cNvPr>
          <p:cNvSpPr/>
          <p:nvPr/>
        </p:nvSpPr>
        <p:spPr>
          <a:xfrm>
            <a:off x="5245006" y="2800988"/>
            <a:ext cx="1886465" cy="1783737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1178348A-FE72-FB47-BF4D-94942AF5C38D}"/>
              </a:ext>
            </a:extLst>
          </p:cNvPr>
          <p:cNvSpPr/>
          <p:nvPr/>
        </p:nvSpPr>
        <p:spPr>
          <a:xfrm>
            <a:off x="2483708" y="2800988"/>
            <a:ext cx="1977081" cy="1783736"/>
          </a:xfrm>
          <a:prstGeom prst="round1Rect">
            <a:avLst>
              <a:gd name="adj" fmla="val 0"/>
            </a:avLst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D366DD2-41B1-A146-B26E-77E600793BC8}"/>
              </a:ext>
            </a:extLst>
          </p:cNvPr>
          <p:cNvSpPr/>
          <p:nvPr/>
        </p:nvSpPr>
        <p:spPr>
          <a:xfrm>
            <a:off x="8429842" y="2800988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DB0BA9-15EF-5A4D-B766-51E3B3552674}"/>
              </a:ext>
            </a:extLst>
          </p:cNvPr>
          <p:cNvSpPr/>
          <p:nvPr/>
        </p:nvSpPr>
        <p:spPr>
          <a:xfrm>
            <a:off x="9946353" y="2800987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763F57E-988F-9543-9AD4-DA7137F70412}"/>
              </a:ext>
            </a:extLst>
          </p:cNvPr>
          <p:cNvSpPr/>
          <p:nvPr/>
        </p:nvSpPr>
        <p:spPr>
          <a:xfrm>
            <a:off x="9171731" y="3962079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A2106-B805-8E46-BC7D-C783B5B125F3}"/>
              </a:ext>
            </a:extLst>
          </p:cNvPr>
          <p:cNvSpPr txBox="1"/>
          <p:nvPr/>
        </p:nvSpPr>
        <p:spPr>
          <a:xfrm>
            <a:off x="2693773" y="5239265"/>
            <a:ext cx="10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image</a:t>
            </a:r>
          </a:p>
          <a:p>
            <a:pPr algn="ctr"/>
            <a:r>
              <a:rPr lang="en-US" b="1" dirty="0"/>
              <a:t>[Y,X]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AB67F-461D-3148-96D7-46BA59413C97}"/>
              </a:ext>
            </a:extLst>
          </p:cNvPr>
          <p:cNvSpPr txBox="1"/>
          <p:nvPr/>
        </p:nvSpPr>
        <p:spPr>
          <a:xfrm>
            <a:off x="5411457" y="5239265"/>
            <a:ext cx="172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3D image</a:t>
            </a:r>
          </a:p>
          <a:p>
            <a:pPr algn="ctr"/>
            <a:r>
              <a:rPr lang="en-US" b="1" dirty="0"/>
              <a:t>[Y,X,C]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4E77B-A7B2-7641-8A38-585A1A4F4E12}"/>
              </a:ext>
            </a:extLst>
          </p:cNvPr>
          <p:cNvSpPr txBox="1"/>
          <p:nvPr/>
        </p:nvSpPr>
        <p:spPr>
          <a:xfrm>
            <a:off x="8465271" y="5239264"/>
            <a:ext cx="243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nD</a:t>
            </a:r>
            <a:r>
              <a:rPr lang="en-US" b="1" dirty="0"/>
              <a:t> array of images</a:t>
            </a:r>
          </a:p>
          <a:p>
            <a:pPr algn="ctr"/>
            <a:r>
              <a:rPr lang="en-US" b="1" dirty="0"/>
              <a:t>[T,Y,X,C]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Sequences of images (3D image, Color image, Video)?</a:t>
            </a:r>
          </a:p>
        </p:txBody>
      </p:sp>
    </p:spTree>
    <p:extLst>
      <p:ext uri="{BB962C8B-B14F-4D97-AF65-F5344CB8AC3E}">
        <p14:creationId xmlns:p14="http://schemas.microsoft.com/office/powerpoint/2010/main" val="33755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Filters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76721" y="1183760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Filters –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87070-774F-1048-8E83-7727A45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18" y="3189992"/>
            <a:ext cx="1837854" cy="172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9665-AE00-1B46-8A36-FE793AB6CA47}"/>
              </a:ext>
            </a:extLst>
          </p:cNvPr>
          <p:cNvSpPr txBox="1"/>
          <p:nvPr/>
        </p:nvSpPr>
        <p:spPr>
          <a:xfrm>
            <a:off x="2642021" y="5609925"/>
            <a:ext cx="20361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Original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049BC-8E44-F74E-85AF-DA1977C6A1A5}"/>
              </a:ext>
            </a:extLst>
          </p:cNvPr>
          <p:cNvSpPr txBox="1"/>
          <p:nvPr/>
        </p:nvSpPr>
        <p:spPr>
          <a:xfrm>
            <a:off x="6008504" y="5149077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Kernel matrix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[5px,5px]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3F177-20BF-3A40-B5F5-86A8B2D42C96}"/>
              </a:ext>
            </a:extLst>
          </p:cNvPr>
          <p:cNvSpPr txBox="1"/>
          <p:nvPr/>
        </p:nvSpPr>
        <p:spPr>
          <a:xfrm>
            <a:off x="4950691" y="2125320"/>
            <a:ext cx="330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Pixel-by-pixel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Mathematical 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7E53B-481E-7940-B86D-01948CD21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76"/>
          <a:stretch/>
        </p:blipFill>
        <p:spPr>
          <a:xfrm>
            <a:off x="2119371" y="2671460"/>
            <a:ext cx="2946603" cy="293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9B6D7-BED4-654F-A248-919EDBCC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6"/>
          <a:stretch/>
        </p:blipFill>
        <p:spPr>
          <a:xfrm>
            <a:off x="8784683" y="2657711"/>
            <a:ext cx="2901753" cy="2938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5443B-0BDA-A043-A832-8467AFDCCAF2}"/>
              </a:ext>
            </a:extLst>
          </p:cNvPr>
          <p:cNvSpPr txBox="1"/>
          <p:nvPr/>
        </p:nvSpPr>
        <p:spPr>
          <a:xfrm>
            <a:off x="9227109" y="5580404"/>
            <a:ext cx="20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Filtered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48F6D-09F0-C346-8B27-4D9847B00EBC}"/>
              </a:ext>
            </a:extLst>
          </p:cNvPr>
          <p:cNvSpPr/>
          <p:nvPr/>
        </p:nvSpPr>
        <p:spPr>
          <a:xfrm>
            <a:off x="2308485" y="2771651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1BA7BC5-36EF-1548-A44D-1ED15F2F8D2D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 flipV="1">
            <a:off x="4193038" y="360688"/>
            <a:ext cx="646331" cy="4175593"/>
          </a:xfrm>
          <a:prstGeom prst="bentConnector3">
            <a:avLst>
              <a:gd name="adj1" fmla="val -35369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BFE57-14FD-1944-903A-7C53767436D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5400000" flipH="1" flipV="1">
            <a:off x="4999093" y="4425626"/>
            <a:ext cx="460848" cy="3138856"/>
          </a:xfrm>
          <a:prstGeom prst="bentConnector3">
            <a:avLst>
              <a:gd name="adj1" fmla="val -49604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52E09-090C-194E-A0EF-6D0747F50FB8}"/>
              </a:ext>
            </a:extLst>
          </p:cNvPr>
          <p:cNvSpPr/>
          <p:nvPr/>
        </p:nvSpPr>
        <p:spPr>
          <a:xfrm>
            <a:off x="9009754" y="2768798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38BA0F1-D11A-F648-A557-310E12503CF7}"/>
              </a:ext>
            </a:extLst>
          </p:cNvPr>
          <p:cNvCxnSpPr>
            <a:cxnSpLocks/>
          </p:cNvCxnSpPr>
          <p:nvPr/>
        </p:nvCxnSpPr>
        <p:spPr>
          <a:xfrm flipV="1">
            <a:off x="2548328" y="2898722"/>
            <a:ext cx="6461426" cy="2853"/>
          </a:xfrm>
          <a:prstGeom prst="bentConnector3">
            <a:avLst>
              <a:gd name="adj1" fmla="val 50000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Maximum projection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Maximum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60C7-97CD-664D-A213-3B380A3B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35" t="4873" r="582" b="7675"/>
          <a:stretch/>
        </p:blipFill>
        <p:spPr>
          <a:xfrm>
            <a:off x="8932707" y="5161339"/>
            <a:ext cx="456121" cy="68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1C063-944C-F94C-9074-5AEB81F9063C}"/>
              </a:ext>
            </a:extLst>
          </p:cNvPr>
          <p:cNvSpPr/>
          <p:nvPr/>
        </p:nvSpPr>
        <p:spPr>
          <a:xfrm>
            <a:off x="2390396" y="2065101"/>
            <a:ext cx="872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F13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 with 3-dimensional 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74145-BF83-6E43-B42E-7A577D2D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60" b="3065"/>
          <a:stretch/>
        </p:blipFill>
        <p:spPr>
          <a:xfrm>
            <a:off x="2390396" y="2707057"/>
            <a:ext cx="5793163" cy="3229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19D0-8CD2-304F-8DA2-D7ABD31C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83" t="4263" r="43035" b="7167"/>
          <a:stretch/>
        </p:blipFill>
        <p:spPr>
          <a:xfrm>
            <a:off x="8927579" y="4487294"/>
            <a:ext cx="466377" cy="69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1BE7F-9042-0C45-8C8E-75F1A400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 t="6126" r="80656" b="6423"/>
          <a:stretch/>
        </p:blipFill>
        <p:spPr>
          <a:xfrm>
            <a:off x="8943254" y="3828925"/>
            <a:ext cx="466377" cy="68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A638A-668E-0242-9CFE-40AFE022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4267" r="94880" b="10001"/>
          <a:stretch/>
        </p:blipFill>
        <p:spPr>
          <a:xfrm>
            <a:off x="8927675" y="3155826"/>
            <a:ext cx="476634" cy="67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C5CB60-0A10-F44A-92AA-045B3769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1" y="3764273"/>
            <a:ext cx="876030" cy="1286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F10348-C208-6F48-AB49-DC28ED0FDE26}"/>
              </a:ext>
            </a:extLst>
          </p:cNvPr>
          <p:cNvCxnSpPr>
            <a:cxnSpLocks/>
          </p:cNvCxnSpPr>
          <p:nvPr/>
        </p:nvCxnSpPr>
        <p:spPr>
          <a:xfrm>
            <a:off x="8839878" y="5290115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BEAE1-1F7F-4441-9663-CA1EFD803CE9}"/>
              </a:ext>
            </a:extLst>
          </p:cNvPr>
          <p:cNvCxnSpPr>
            <a:cxnSpLocks/>
          </p:cNvCxnSpPr>
          <p:nvPr/>
        </p:nvCxnSpPr>
        <p:spPr>
          <a:xfrm flipH="1">
            <a:off x="8681120" y="6007433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239B9-13EB-784C-ABE7-F452AF10166A}"/>
              </a:ext>
            </a:extLst>
          </p:cNvPr>
          <p:cNvSpPr txBox="1"/>
          <p:nvPr/>
        </p:nvSpPr>
        <p:spPr>
          <a:xfrm>
            <a:off x="8646347" y="573776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775F5-E779-5942-97B5-8B0F4FDE1513}"/>
              </a:ext>
            </a:extLst>
          </p:cNvPr>
          <p:cNvSpPr txBox="1"/>
          <p:nvPr/>
        </p:nvSpPr>
        <p:spPr>
          <a:xfrm>
            <a:off x="8803458" y="59377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87C1C-A835-BA41-A840-CD3232F1FE43}"/>
              </a:ext>
            </a:extLst>
          </p:cNvPr>
          <p:cNvSpPr txBox="1"/>
          <p:nvPr/>
        </p:nvSpPr>
        <p:spPr>
          <a:xfrm>
            <a:off x="9742336" y="4253365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</p:txBody>
      </p:sp>
      <p:pic>
        <p:nvPicPr>
          <p:cNvPr id="11" name="Graphic 10" descr="Microscope with solid fill">
            <a:extLst>
              <a:ext uri="{FF2B5EF4-FFF2-40B4-BE49-F238E27FC236}">
                <a16:creationId xmlns:a16="http://schemas.microsoft.com/office/drawing/2014/main" id="{E95FFFBE-9D09-2F47-B96A-3157BDC2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1375" y="2479129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F378D-43AF-5544-82AC-7A8A66E2D90F}"/>
              </a:ext>
            </a:extLst>
          </p:cNvPr>
          <p:cNvCxnSpPr/>
          <p:nvPr/>
        </p:nvCxnSpPr>
        <p:spPr>
          <a:xfrm>
            <a:off x="8415775" y="4431339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DBB881-BC99-AA47-B9AB-FA7000006D8C}"/>
              </a:ext>
            </a:extLst>
          </p:cNvPr>
          <p:cNvSpPr txBox="1"/>
          <p:nvPr/>
        </p:nvSpPr>
        <p:spPr>
          <a:xfrm>
            <a:off x="9292763" y="352301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C86CA4-8532-B64B-B761-9E54F679E232}"/>
              </a:ext>
            </a:extLst>
          </p:cNvPr>
          <p:cNvSpPr txBox="1"/>
          <p:nvPr/>
        </p:nvSpPr>
        <p:spPr>
          <a:xfrm>
            <a:off x="9292763" y="423599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50CB5-9593-0745-9B6E-C4C45E7B9AB1}"/>
              </a:ext>
            </a:extLst>
          </p:cNvPr>
          <p:cNvSpPr txBox="1"/>
          <p:nvPr/>
        </p:nvSpPr>
        <p:spPr>
          <a:xfrm>
            <a:off x="9292763" y="494309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38287-E0CF-F643-BF58-08122DC8C194}"/>
              </a:ext>
            </a:extLst>
          </p:cNvPr>
          <p:cNvSpPr txBox="1"/>
          <p:nvPr/>
        </p:nvSpPr>
        <p:spPr>
          <a:xfrm>
            <a:off x="9292763" y="558373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4BE24-946B-B948-A431-61DAF0F211BC}"/>
              </a:ext>
            </a:extLst>
          </p:cNvPr>
          <p:cNvCxnSpPr/>
          <p:nvPr/>
        </p:nvCxnSpPr>
        <p:spPr>
          <a:xfrm>
            <a:off x="10705741" y="4422642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6C3524-9F76-2F45-922B-C6AADD9ECD91}"/>
              </a:ext>
            </a:extLst>
          </p:cNvPr>
          <p:cNvCxnSpPr>
            <a:cxnSpLocks/>
          </p:cNvCxnSpPr>
          <p:nvPr/>
        </p:nvCxnSpPr>
        <p:spPr>
          <a:xfrm>
            <a:off x="10990824" y="4539851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67785-C8A7-3E42-A42F-1C3F2F3A0976}"/>
              </a:ext>
            </a:extLst>
          </p:cNvPr>
          <p:cNvCxnSpPr>
            <a:cxnSpLocks/>
          </p:cNvCxnSpPr>
          <p:nvPr/>
        </p:nvCxnSpPr>
        <p:spPr>
          <a:xfrm flipH="1">
            <a:off x="10832066" y="5257169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9A7C77-F9AE-4243-B155-6ADF1C76080C}"/>
              </a:ext>
            </a:extLst>
          </p:cNvPr>
          <p:cNvSpPr txBox="1"/>
          <p:nvPr/>
        </p:nvSpPr>
        <p:spPr>
          <a:xfrm>
            <a:off x="10797293" y="498749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B2F39-5C8C-4C45-970B-372118DF6533}"/>
              </a:ext>
            </a:extLst>
          </p:cNvPr>
          <p:cNvSpPr txBox="1"/>
          <p:nvPr/>
        </p:nvSpPr>
        <p:spPr>
          <a:xfrm>
            <a:off x="10954404" y="51874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10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216</Words>
  <Application>Microsoft Macintosh PowerPoint</Application>
  <PresentationFormat>Widescreen</PresentationFormat>
  <Paragraphs>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Aguilera de Lira,Luis</dc:creator>
  <cp:lastModifiedBy>Aguilera de Lira,Luis</cp:lastModifiedBy>
  <cp:revision>101</cp:revision>
  <dcterms:created xsi:type="dcterms:W3CDTF">2021-05-13T15:55:33Z</dcterms:created>
  <dcterms:modified xsi:type="dcterms:W3CDTF">2021-06-01T03:13:24Z</dcterms:modified>
</cp:coreProperties>
</file>